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6" r:id="rId2"/>
    <p:sldId id="257" r:id="rId3"/>
    <p:sldId id="258" r:id="rId4"/>
    <p:sldId id="264" r:id="rId5"/>
    <p:sldId id="259" r:id="rId6"/>
    <p:sldId id="260" r:id="rId7"/>
    <p:sldId id="261" r:id="rId8"/>
    <p:sldId id="266" r:id="rId9"/>
    <p:sldId id="263" r:id="rId10"/>
    <p:sldId id="267" r:id="rId11"/>
    <p:sldId id="262"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933"/>
    <p:restoredTop sz="86646"/>
  </p:normalViewPr>
  <p:slideViewPr>
    <p:cSldViewPr snapToGrid="0" snapToObjects="1">
      <p:cViewPr varScale="1">
        <p:scale>
          <a:sx n="16" d="100"/>
          <a:sy n="16" d="100"/>
        </p:scale>
        <p:origin x="208"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9E8AB-E589-5545-A180-348906B7E01A}" type="datetimeFigureOut">
              <a:rPr lang="en-US" smtClean="0"/>
              <a:t>2/14/18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6C8B28-6816-5146-B34A-99FF169BEFE1}" type="slidenum">
              <a:rPr lang="en-US" smtClean="0"/>
              <a:t>‹#›</a:t>
            </a:fld>
            <a:endParaRPr lang="en-US"/>
          </a:p>
        </p:txBody>
      </p:sp>
    </p:spTree>
    <p:extLst>
      <p:ext uri="{BB962C8B-B14F-4D97-AF65-F5344CB8AC3E}">
        <p14:creationId xmlns:p14="http://schemas.microsoft.com/office/powerpoint/2010/main" val="27915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have a</a:t>
            </a:r>
            <a:r>
              <a:rPr lang="en-US" baseline="0" dirty="0" smtClean="0"/>
              <a:t> good class discussion after showing this video</a:t>
            </a:r>
            <a:r>
              <a:rPr lang="mr-IN" baseline="0" dirty="0" smtClean="0"/>
              <a:t>…</a:t>
            </a:r>
            <a:r>
              <a:rPr lang="en-US" baseline="0" dirty="0" smtClean="0"/>
              <a:t> See what the kids think about the reality of income distribution.</a:t>
            </a:r>
          </a:p>
          <a:p>
            <a:r>
              <a:rPr lang="en-US" baseline="0" dirty="0" smtClean="0"/>
              <a:t>For this portion, students will remain in their seats and we will have a class discussion about the distribution of wealth in America and what they think about the severity of the issue. </a:t>
            </a:r>
            <a:endParaRPr lang="en-US" dirty="0"/>
          </a:p>
        </p:txBody>
      </p:sp>
      <p:sp>
        <p:nvSpPr>
          <p:cNvPr id="4" name="Slide Number Placeholder 3"/>
          <p:cNvSpPr>
            <a:spLocks noGrp="1"/>
          </p:cNvSpPr>
          <p:nvPr>
            <p:ph type="sldNum" sz="quarter" idx="10"/>
          </p:nvPr>
        </p:nvSpPr>
        <p:spPr/>
        <p:txBody>
          <a:bodyPr/>
          <a:lstStyle/>
          <a:p>
            <a:fld id="{BD6C8B28-6816-5146-B34A-99FF169BEFE1}" type="slidenum">
              <a:rPr lang="en-US" smtClean="0"/>
              <a:t>7</a:t>
            </a:fld>
            <a:endParaRPr lang="en-US"/>
          </a:p>
        </p:txBody>
      </p:sp>
    </p:spTree>
    <p:extLst>
      <p:ext uri="{BB962C8B-B14F-4D97-AF65-F5344CB8AC3E}">
        <p14:creationId xmlns:p14="http://schemas.microsoft.com/office/powerpoint/2010/main" val="1927461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this portion, students will remain in their seats and we will have a class discussion about the distribution of wealth in America and what they think about the severity of the issue. </a:t>
            </a:r>
            <a:endParaRPr lang="en-US" dirty="0"/>
          </a:p>
        </p:txBody>
      </p:sp>
      <p:sp>
        <p:nvSpPr>
          <p:cNvPr id="4" name="Slide Number Placeholder 3"/>
          <p:cNvSpPr>
            <a:spLocks noGrp="1"/>
          </p:cNvSpPr>
          <p:nvPr>
            <p:ph type="sldNum" sz="quarter" idx="10"/>
          </p:nvPr>
        </p:nvSpPr>
        <p:spPr/>
        <p:txBody>
          <a:bodyPr/>
          <a:lstStyle/>
          <a:p>
            <a:fld id="{BD6C8B28-6816-5146-B34A-99FF169BEFE1}" type="slidenum">
              <a:rPr lang="en-US" smtClean="0"/>
              <a:t>8</a:t>
            </a:fld>
            <a:endParaRPr lang="en-US"/>
          </a:p>
        </p:txBody>
      </p:sp>
    </p:spTree>
    <p:extLst>
      <p:ext uri="{BB962C8B-B14F-4D97-AF65-F5344CB8AC3E}">
        <p14:creationId xmlns:p14="http://schemas.microsoft.com/office/powerpoint/2010/main" val="169165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a:t>
            </a:r>
            <a:r>
              <a:rPr lang="en-US" baseline="0" dirty="0" smtClean="0"/>
              <a:t>to the Stossel Video: </a:t>
            </a:r>
            <a:endParaRPr lang="en-US" dirty="0"/>
          </a:p>
        </p:txBody>
      </p:sp>
      <p:sp>
        <p:nvSpPr>
          <p:cNvPr id="4" name="Slide Number Placeholder 3"/>
          <p:cNvSpPr>
            <a:spLocks noGrp="1"/>
          </p:cNvSpPr>
          <p:nvPr>
            <p:ph type="sldNum" sz="quarter" idx="10"/>
          </p:nvPr>
        </p:nvSpPr>
        <p:spPr/>
        <p:txBody>
          <a:bodyPr/>
          <a:lstStyle/>
          <a:p>
            <a:fld id="{BD6C8B28-6816-5146-B34A-99FF169BEFE1}" type="slidenum">
              <a:rPr lang="en-US" smtClean="0"/>
              <a:t>9</a:t>
            </a:fld>
            <a:endParaRPr lang="en-US"/>
          </a:p>
        </p:txBody>
      </p:sp>
    </p:spTree>
    <p:extLst>
      <p:ext uri="{BB962C8B-B14F-4D97-AF65-F5344CB8AC3E}">
        <p14:creationId xmlns:p14="http://schemas.microsoft.com/office/powerpoint/2010/main" val="1576307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Stossel</a:t>
            </a:r>
            <a:r>
              <a:rPr lang="en-US" baseline="0" dirty="0" smtClean="0"/>
              <a:t> Video, I want students to stand up and represent where they stand on his opinion. I will choose students at random to defend their position and why they stand where they do. If students want to change their mind based on their peers, they may do so, but they will have to explain why they changed their mind.</a:t>
            </a:r>
            <a:endParaRPr lang="en-US" dirty="0"/>
          </a:p>
        </p:txBody>
      </p:sp>
      <p:sp>
        <p:nvSpPr>
          <p:cNvPr id="4" name="Slide Number Placeholder 3"/>
          <p:cNvSpPr>
            <a:spLocks noGrp="1"/>
          </p:cNvSpPr>
          <p:nvPr>
            <p:ph type="sldNum" sz="quarter" idx="10"/>
          </p:nvPr>
        </p:nvSpPr>
        <p:spPr/>
        <p:txBody>
          <a:bodyPr/>
          <a:lstStyle/>
          <a:p>
            <a:fld id="{BD6C8B28-6816-5146-B34A-99FF169BEFE1}" type="slidenum">
              <a:rPr lang="en-US" smtClean="0"/>
              <a:t>10</a:t>
            </a:fld>
            <a:endParaRPr lang="en-US"/>
          </a:p>
        </p:txBody>
      </p:sp>
    </p:spTree>
    <p:extLst>
      <p:ext uri="{BB962C8B-B14F-4D97-AF65-F5344CB8AC3E}">
        <p14:creationId xmlns:p14="http://schemas.microsoft.com/office/powerpoint/2010/main" val="1096159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C8B28-6816-5146-B34A-99FF169BEFE1}" type="slidenum">
              <a:rPr lang="en-US" smtClean="0"/>
              <a:t>11</a:t>
            </a:fld>
            <a:endParaRPr lang="en-US"/>
          </a:p>
        </p:txBody>
      </p:sp>
    </p:spTree>
    <p:extLst>
      <p:ext uri="{BB962C8B-B14F-4D97-AF65-F5344CB8AC3E}">
        <p14:creationId xmlns:p14="http://schemas.microsoft.com/office/powerpoint/2010/main" val="1090749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F31DD5-CE1D-1E4D-802F-B5187648A480}" type="datetimeFigureOut">
              <a:rPr lang="en-US" smtClean="0"/>
              <a:t>2/14/18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47D18-5688-424C-84C3-968FD2EC97F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F31DD5-CE1D-1E4D-802F-B5187648A480}" type="datetimeFigureOut">
              <a:rPr lang="en-US" smtClean="0"/>
              <a:t>2/14/18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47D18-5688-424C-84C3-968FD2EC97F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F31DD5-CE1D-1E4D-802F-B5187648A480}" type="datetimeFigureOut">
              <a:rPr lang="en-US" smtClean="0"/>
              <a:t>2/14/18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47D18-5688-424C-84C3-968FD2EC97F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F31DD5-CE1D-1E4D-802F-B5187648A480}" type="datetimeFigureOut">
              <a:rPr lang="en-US" smtClean="0"/>
              <a:t>2/14/18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47D18-5688-424C-84C3-968FD2EC97F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F31DD5-CE1D-1E4D-802F-B5187648A480}" type="datetimeFigureOut">
              <a:rPr lang="en-US" smtClean="0"/>
              <a:t>2/14/18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47D18-5688-424C-84C3-968FD2EC97F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3F31DD5-CE1D-1E4D-802F-B5187648A480}" type="datetimeFigureOut">
              <a:rPr lang="en-US" smtClean="0"/>
              <a:t>2/14/18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47D18-5688-424C-84C3-968FD2EC97F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F31DD5-CE1D-1E4D-802F-B5187648A480}" type="datetimeFigureOut">
              <a:rPr lang="en-US" smtClean="0"/>
              <a:t>2/14/18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047D18-5688-424C-84C3-968FD2EC97F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F31DD5-CE1D-1E4D-802F-B5187648A480}" type="datetimeFigureOut">
              <a:rPr lang="en-US" smtClean="0"/>
              <a:t>2/14/18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047D18-5688-424C-84C3-968FD2EC97F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3F31DD5-CE1D-1E4D-802F-B5187648A480}" type="datetimeFigureOut">
              <a:rPr lang="en-US" smtClean="0"/>
              <a:t>2/14/18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5047D18-5688-424C-84C3-968FD2EC97F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3F31DD5-CE1D-1E4D-802F-B5187648A480}" type="datetimeFigureOut">
              <a:rPr lang="en-US" smtClean="0"/>
              <a:t>2/14/18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5047D18-5688-424C-84C3-968FD2EC97F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F31DD5-CE1D-1E4D-802F-B5187648A480}" type="datetimeFigureOut">
              <a:rPr lang="en-US" smtClean="0"/>
              <a:t>2/14/18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47D18-5688-424C-84C3-968FD2EC97F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3F31DD5-CE1D-1E4D-802F-B5187648A480}" type="datetimeFigureOut">
              <a:rPr lang="en-US" smtClean="0"/>
              <a:t>2/14/18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5047D18-5688-424C-84C3-968FD2EC97F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1291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image" Target="../media/image1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hyperlink" Target="https://youtu.be/QPKKQnijnsM" TargetMode="External"/><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owoqy-JjMJ0" TargetMode="External"/><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xmlns="" id="{E25F4A20-71FB-4A26-92E2-89DED49264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C4E89C94-E462-4566-A15A-32835FD68B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xmlns="" id="{4071767D-5FF7-4508-B8B7-BB60FF3AB25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normAutofit/>
          </a:bodyPr>
          <a:lstStyle/>
          <a:p>
            <a:r>
              <a:rPr lang="en-US">
                <a:solidFill>
                  <a:srgbClr val="FFFFFF"/>
                </a:solidFill>
              </a:rPr>
              <a:t>Poverty</a:t>
            </a:r>
          </a:p>
        </p:txBody>
      </p:sp>
      <p:sp>
        <p:nvSpPr>
          <p:cNvPr id="3" name="Subtitle 2"/>
          <p:cNvSpPr>
            <a:spLocks noGrp="1"/>
          </p:cNvSpPr>
          <p:nvPr>
            <p:ph type="subTitle" idx="1"/>
          </p:nvPr>
        </p:nvSpPr>
        <p:spPr>
          <a:xfrm>
            <a:off x="1100051" y="4455620"/>
            <a:ext cx="10058400" cy="1143000"/>
          </a:xfrm>
        </p:spPr>
        <p:txBody>
          <a:bodyPr>
            <a:normAutofit/>
          </a:bodyPr>
          <a:lstStyle/>
          <a:p>
            <a:r>
              <a:rPr lang="en-US">
                <a:solidFill>
                  <a:srgbClr val="FFFFFF"/>
                </a:solidFill>
              </a:rPr>
              <a:t>And income distribution</a:t>
            </a:r>
          </a:p>
        </p:txBody>
      </p:sp>
    </p:spTree>
    <p:extLst>
      <p:ext uri="{BB962C8B-B14F-4D97-AF65-F5344CB8AC3E}">
        <p14:creationId xmlns:p14="http://schemas.microsoft.com/office/powerpoint/2010/main" val="4299591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 stand</a:t>
            </a:r>
            <a:endParaRPr lang="en-US" dirty="0"/>
          </a:p>
        </p:txBody>
      </p:sp>
      <p:sp>
        <p:nvSpPr>
          <p:cNvPr id="3" name="Content Placeholder 2"/>
          <p:cNvSpPr>
            <a:spLocks noGrp="1"/>
          </p:cNvSpPr>
          <p:nvPr>
            <p:ph idx="1"/>
          </p:nvPr>
        </p:nvSpPr>
        <p:spPr/>
        <p:txBody>
          <a:bodyPr>
            <a:normAutofit/>
          </a:bodyPr>
          <a:lstStyle/>
          <a:p>
            <a:pPr>
              <a:buFont typeface="Arial" charset="0"/>
              <a:buChar char="•"/>
            </a:pPr>
            <a:r>
              <a:rPr lang="en-US" sz="2400" dirty="0" smtClean="0"/>
              <a:t>Think of the room as a spectrum</a:t>
            </a:r>
            <a:r>
              <a:rPr lang="mr-IN" sz="2400" dirty="0" smtClean="0"/>
              <a:t>…</a:t>
            </a:r>
            <a:endParaRPr lang="en-US" sz="2400" dirty="0" smtClean="0"/>
          </a:p>
          <a:p>
            <a:pPr>
              <a:buFont typeface="Arial" charset="0"/>
              <a:buChar char="•"/>
            </a:pPr>
            <a:endParaRPr lang="en-US" sz="2400" dirty="0" smtClean="0"/>
          </a:p>
          <a:p>
            <a:pPr>
              <a:buFont typeface="Arial" charset="0"/>
              <a:buChar char="•"/>
            </a:pPr>
            <a:r>
              <a:rPr lang="en-US" sz="2400" dirty="0" smtClean="0"/>
              <a:t>If you stand on the side where the door is, you fully agree with Stossel.</a:t>
            </a:r>
          </a:p>
          <a:p>
            <a:pPr>
              <a:buFont typeface="Arial" charset="0"/>
              <a:buChar char="•"/>
            </a:pPr>
            <a:r>
              <a:rPr lang="en-US" sz="2400" dirty="0" smtClean="0"/>
              <a:t>If you stand on the side where the window is, you fully disagree with Stossel.</a:t>
            </a:r>
            <a:endParaRPr lang="en-US" sz="2400" dirty="0"/>
          </a:p>
          <a:p>
            <a:pPr>
              <a:buFont typeface="Arial" charset="0"/>
              <a:buChar char="•"/>
            </a:pPr>
            <a:r>
              <a:rPr lang="en-US" sz="2400" dirty="0" smtClean="0"/>
              <a:t>You can stand directly in the middle if you cannot decide between each side.</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4561398"/>
            <a:ext cx="9997440" cy="1837795"/>
          </a:xfrm>
          <a:prstGeom prst="rect">
            <a:avLst/>
          </a:prstGeom>
        </p:spPr>
      </p:pic>
    </p:spTree>
    <p:extLst>
      <p:ext uri="{BB962C8B-B14F-4D97-AF65-F5344CB8AC3E}">
        <p14:creationId xmlns:p14="http://schemas.microsoft.com/office/powerpoint/2010/main" val="833474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90F35747-2822-4D06-BE10-CD33AC6B09C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084579" y="4062937"/>
            <a:ext cx="3609294" cy="2030227"/>
          </a:xfrm>
          <a:prstGeom prst="rect">
            <a:avLst/>
          </a:prstGeom>
        </p:spPr>
      </p:pic>
      <p:sp>
        <p:nvSpPr>
          <p:cNvPr id="23" name="Rectangle 22">
            <a:extLst>
              <a:ext uri="{FF2B5EF4-FFF2-40B4-BE49-F238E27FC236}">
                <a16:creationId xmlns:a16="http://schemas.microsoft.com/office/drawing/2014/main" xmlns="" id="{CC2C4466-5B1B-4361-B9D9-39ED9A8A348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xmlns="" id="{FD745DAE-5A8A-44FA-937C-CD65CF7AE6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a:blip r:embed="rId4"/>
          <a:stretch>
            <a:fillRect/>
          </a:stretch>
        </p:blipFill>
        <p:spPr>
          <a:xfrm>
            <a:off x="8084579" y="800927"/>
            <a:ext cx="3609294" cy="1958041"/>
          </a:xfrm>
          <a:prstGeom prst="rect">
            <a:avLst/>
          </a:prstGeom>
        </p:spPr>
      </p:pic>
      <p:sp>
        <p:nvSpPr>
          <p:cNvPr id="27" name="Rectangle 26">
            <a:extLst>
              <a:ext uri="{FF2B5EF4-FFF2-40B4-BE49-F238E27FC236}">
                <a16:creationId xmlns:a16="http://schemas.microsoft.com/office/drawing/2014/main" xmlns="" id="{67696AA1-B1DD-4C75-9AC1-69EE9F65FF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3934" y="384226"/>
            <a:ext cx="5961246" cy="1189403"/>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dirty="0" smtClean="0">
                <a:solidFill>
                  <a:schemeClr val="tx1"/>
                </a:solidFill>
              </a:rPr>
              <a:t>How do we work toward </a:t>
            </a:r>
            <a:r>
              <a:rPr lang="en-US" sz="4000" smtClean="0">
                <a:solidFill>
                  <a:schemeClr val="tx1"/>
                </a:solidFill>
              </a:rPr>
              <a:t>Economic </a:t>
            </a:r>
            <a:r>
              <a:rPr lang="en-US" sz="4000" smtClean="0">
                <a:solidFill>
                  <a:srgbClr val="FF0000"/>
                </a:solidFill>
              </a:rPr>
              <a:t>Equity</a:t>
            </a:r>
            <a:r>
              <a:rPr lang="en-US" sz="4000" smtClean="0">
                <a:solidFill>
                  <a:schemeClr val="tx1"/>
                </a:solidFill>
              </a:rPr>
              <a:t>?</a:t>
            </a:r>
            <a:endParaRPr lang="en-US" sz="4000" dirty="0">
              <a:solidFill>
                <a:schemeClr val="tx1"/>
              </a:solidFill>
            </a:endParaRPr>
          </a:p>
        </p:txBody>
      </p:sp>
      <p:sp>
        <p:nvSpPr>
          <p:cNvPr id="3" name="Content Placeholder 2"/>
          <p:cNvSpPr>
            <a:spLocks noGrp="1"/>
          </p:cNvSpPr>
          <p:nvPr>
            <p:ph idx="1"/>
          </p:nvPr>
        </p:nvSpPr>
        <p:spPr>
          <a:xfrm>
            <a:off x="0" y="1779947"/>
            <a:ext cx="7611902" cy="5078053"/>
          </a:xfrm>
        </p:spPr>
        <p:txBody>
          <a:bodyPr>
            <a:noAutofit/>
          </a:bodyPr>
          <a:lstStyle/>
          <a:p>
            <a:pPr>
              <a:buFont typeface="Arial" charset="0"/>
              <a:buChar char="•"/>
            </a:pPr>
            <a:r>
              <a:rPr lang="en-US" sz="1800" dirty="0">
                <a:solidFill>
                  <a:srgbClr val="FFFFFF"/>
                </a:solidFill>
              </a:rPr>
              <a:t>The government spends billions of dollars on programs designed to reduced poverty</a:t>
            </a:r>
            <a:r>
              <a:rPr lang="en-US" sz="1800" dirty="0" smtClean="0">
                <a:solidFill>
                  <a:srgbClr val="FFFFFF"/>
                </a:solidFill>
              </a:rPr>
              <a:t>.</a:t>
            </a:r>
          </a:p>
          <a:p>
            <a:pPr>
              <a:buFont typeface="Arial" charset="0"/>
              <a:buChar char="•"/>
            </a:pPr>
            <a:endParaRPr lang="en-US" sz="1800" dirty="0">
              <a:solidFill>
                <a:srgbClr val="FFFFFF"/>
              </a:solidFill>
            </a:endParaRPr>
          </a:p>
          <a:p>
            <a:pPr lvl="1">
              <a:buClr>
                <a:schemeClr val="tx1"/>
              </a:buClr>
              <a:buFont typeface="Arial" charset="0"/>
              <a:buChar char="•"/>
            </a:pPr>
            <a:r>
              <a:rPr lang="en-US" dirty="0" smtClean="0">
                <a:solidFill>
                  <a:srgbClr val="FFFF00"/>
                </a:solidFill>
              </a:rPr>
              <a:t>Welfare</a:t>
            </a:r>
            <a:r>
              <a:rPr lang="en-US" dirty="0">
                <a:solidFill>
                  <a:srgbClr val="FFFF00"/>
                </a:solidFill>
              </a:rPr>
              <a:t> </a:t>
            </a:r>
            <a:r>
              <a:rPr lang="en-US" dirty="0" smtClean="0">
                <a:solidFill>
                  <a:schemeClr val="bg1"/>
                </a:solidFill>
              </a:rPr>
              <a:t>is government aid to the poor.</a:t>
            </a:r>
            <a:endParaRPr lang="en-US" dirty="0">
              <a:solidFill>
                <a:srgbClr val="FFFFFF"/>
              </a:solidFill>
            </a:endParaRPr>
          </a:p>
          <a:p>
            <a:pPr lvl="1">
              <a:buFont typeface="Arial" charset="0"/>
              <a:buChar char="•"/>
            </a:pPr>
            <a:endParaRPr lang="en-US" dirty="0">
              <a:solidFill>
                <a:srgbClr val="FFFFFF"/>
              </a:solidFill>
            </a:endParaRPr>
          </a:p>
          <a:p>
            <a:pPr lvl="1">
              <a:buClr>
                <a:schemeClr val="tx1"/>
              </a:buClr>
              <a:buFont typeface="Arial" charset="0"/>
              <a:buChar char="•"/>
            </a:pPr>
            <a:r>
              <a:rPr lang="en-US" dirty="0">
                <a:solidFill>
                  <a:srgbClr val="FFFF00"/>
                </a:solidFill>
              </a:rPr>
              <a:t>Block Grants </a:t>
            </a:r>
            <a:r>
              <a:rPr lang="en-US" dirty="0">
                <a:solidFill>
                  <a:srgbClr val="FFFFFF"/>
                </a:solidFill>
              </a:rPr>
              <a:t>are lump sums of money given to states to fund programs that aid poverty.</a:t>
            </a:r>
          </a:p>
          <a:p>
            <a:pPr lvl="1">
              <a:buClr>
                <a:schemeClr val="tx1"/>
              </a:buClr>
              <a:buFont typeface="Arial" charset="0"/>
              <a:buChar char="•"/>
            </a:pPr>
            <a:endParaRPr lang="en-US" dirty="0">
              <a:solidFill>
                <a:srgbClr val="FFFFFF"/>
              </a:solidFill>
            </a:endParaRPr>
          </a:p>
          <a:p>
            <a:pPr lvl="1">
              <a:buClr>
                <a:schemeClr val="tx1"/>
              </a:buClr>
              <a:buFont typeface="Arial" charset="0"/>
              <a:buChar char="•"/>
            </a:pPr>
            <a:r>
              <a:rPr lang="en-US" dirty="0">
                <a:solidFill>
                  <a:srgbClr val="FFFF00"/>
                </a:solidFill>
              </a:rPr>
              <a:t>Cash Transfers </a:t>
            </a:r>
            <a:r>
              <a:rPr lang="en-US" dirty="0">
                <a:solidFill>
                  <a:srgbClr val="FFFFFF"/>
                </a:solidFill>
              </a:rPr>
              <a:t>(transfer payments) are direct payments to poor, disabled, or retired people.</a:t>
            </a:r>
          </a:p>
          <a:p>
            <a:pPr lvl="2">
              <a:buClr>
                <a:schemeClr val="tx1"/>
              </a:buClr>
              <a:buFont typeface="Arial" charset="0"/>
              <a:buChar char="•"/>
            </a:pPr>
            <a:r>
              <a:rPr lang="en-US" sz="1800" dirty="0">
                <a:solidFill>
                  <a:srgbClr val="FFFFFF"/>
                </a:solidFill>
              </a:rPr>
              <a:t>Examples include Social Security, Unemployment Insurance, and Workers Compensation</a:t>
            </a:r>
          </a:p>
          <a:p>
            <a:pPr lvl="2">
              <a:buClr>
                <a:schemeClr val="tx1"/>
              </a:buClr>
              <a:buFont typeface="Arial" charset="0"/>
              <a:buChar char="•"/>
            </a:pPr>
            <a:endParaRPr lang="en-US" sz="1800" dirty="0">
              <a:solidFill>
                <a:srgbClr val="FFFFFF"/>
              </a:solidFill>
            </a:endParaRPr>
          </a:p>
          <a:p>
            <a:pPr lvl="1">
              <a:buClr>
                <a:schemeClr val="tx1"/>
              </a:buClr>
              <a:buFont typeface="Arial" charset="0"/>
              <a:buChar char="•"/>
            </a:pPr>
            <a:r>
              <a:rPr lang="en-US" dirty="0">
                <a:solidFill>
                  <a:srgbClr val="FFFF00"/>
                </a:solidFill>
              </a:rPr>
              <a:t>Educational Programs </a:t>
            </a:r>
            <a:r>
              <a:rPr lang="en-US" dirty="0">
                <a:solidFill>
                  <a:srgbClr val="FFFFFF"/>
                </a:solidFill>
              </a:rPr>
              <a:t>are also funded by the government in order to assist individuals in their attempt to gain a higher education.  </a:t>
            </a:r>
          </a:p>
          <a:p>
            <a:pPr>
              <a:buClr>
                <a:schemeClr val="tx1"/>
              </a:buClr>
              <a:buFont typeface="Arial" charset="0"/>
              <a:buChar char="•"/>
            </a:pPr>
            <a:endParaRPr lang="en-US" sz="1800" dirty="0">
              <a:solidFill>
                <a:srgbClr val="FFFFFF"/>
              </a:solidFill>
            </a:endParaRPr>
          </a:p>
          <a:p>
            <a:pPr>
              <a:buFont typeface="Arial" charset="0"/>
              <a:buChar char="•"/>
            </a:pPr>
            <a:endParaRPr lang="en-US" sz="1800" dirty="0">
              <a:solidFill>
                <a:srgbClr val="FFFFFF"/>
              </a:solidFill>
            </a:endParaRPr>
          </a:p>
        </p:txBody>
      </p:sp>
    </p:spTree>
    <p:extLst>
      <p:ext uri="{BB962C8B-B14F-4D97-AF65-F5344CB8AC3E}">
        <p14:creationId xmlns:p14="http://schemas.microsoft.com/office/powerpoint/2010/main" val="1747481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DE3B93A-6105-4E0D-ABE7-1711117A80F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55EFD2BD-6E0E-4450-A3FF-5D1EA322A38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1924D57B-FEC9-4779-B514-732685B876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p:nvPicPr>
        <p:blipFill>
          <a:blip r:embed="rId2"/>
          <a:stretch>
            <a:fillRect/>
          </a:stretch>
        </p:blipFill>
        <p:spPr>
          <a:xfrm>
            <a:off x="5716754" y="4185037"/>
            <a:ext cx="4921913" cy="1882632"/>
          </a:xfrm>
          <a:prstGeom prst="rect">
            <a:avLst/>
          </a:prstGeom>
        </p:spPr>
      </p:pic>
      <p:sp>
        <p:nvSpPr>
          <p:cNvPr id="2" name="Title 1"/>
          <p:cNvSpPr>
            <a:spLocks noGrp="1"/>
          </p:cNvSpPr>
          <p:nvPr>
            <p:ph type="title"/>
          </p:nvPr>
        </p:nvSpPr>
        <p:spPr>
          <a:xfrm>
            <a:off x="642256" y="642257"/>
            <a:ext cx="3417677" cy="5226837"/>
          </a:xfrm>
        </p:spPr>
        <p:txBody>
          <a:bodyPr anchor="t">
            <a:normAutofit/>
          </a:bodyPr>
          <a:lstStyle/>
          <a:p>
            <a:r>
              <a:rPr lang="en-US" dirty="0"/>
              <a:t>Other </a:t>
            </a:r>
            <a:r>
              <a:rPr lang="en-US" dirty="0" smtClean="0"/>
              <a:t/>
            </a:r>
            <a:br>
              <a:rPr lang="en-US" dirty="0" smtClean="0"/>
            </a:br>
            <a:r>
              <a:rPr lang="en-US" dirty="0" smtClean="0"/>
              <a:t>Anti-poverty </a:t>
            </a:r>
            <a:r>
              <a:rPr lang="en-US" dirty="0"/>
              <a:t>programs</a:t>
            </a:r>
          </a:p>
        </p:txBody>
      </p:sp>
      <p:sp>
        <p:nvSpPr>
          <p:cNvPr id="3" name="Content Placeholder 2"/>
          <p:cNvSpPr>
            <a:spLocks noGrp="1"/>
          </p:cNvSpPr>
          <p:nvPr>
            <p:ph idx="1"/>
          </p:nvPr>
        </p:nvSpPr>
        <p:spPr>
          <a:xfrm>
            <a:off x="4713511" y="257037"/>
            <a:ext cx="7478489" cy="3670963"/>
          </a:xfrm>
        </p:spPr>
        <p:txBody>
          <a:bodyPr>
            <a:noAutofit/>
          </a:bodyPr>
          <a:lstStyle/>
          <a:p>
            <a:pPr>
              <a:buFont typeface="Arial" charset="0"/>
              <a:buChar char="•"/>
            </a:pPr>
            <a:r>
              <a:rPr lang="en-US" dirty="0"/>
              <a:t>Enterprise Zones: Areas where companies can be free of certain state, local, and federal tax restrictions on business.</a:t>
            </a:r>
          </a:p>
          <a:p>
            <a:pPr lvl="1">
              <a:buFont typeface="Arial" charset="0"/>
              <a:buChar char="•"/>
            </a:pPr>
            <a:r>
              <a:rPr lang="en-US" sz="2000" dirty="0"/>
              <a:t>This lowers operating costs and allow companies to hire more workers</a:t>
            </a:r>
          </a:p>
          <a:p>
            <a:pPr lvl="1">
              <a:buFont typeface="Arial" charset="0"/>
              <a:buChar char="•"/>
            </a:pPr>
            <a:endParaRPr lang="en-US" sz="2000" dirty="0"/>
          </a:p>
          <a:p>
            <a:pPr lvl="1">
              <a:buClr>
                <a:schemeClr val="tx1"/>
              </a:buClr>
              <a:buFont typeface="Arial" charset="0"/>
              <a:buChar char="•"/>
            </a:pPr>
            <a:r>
              <a:rPr lang="en-US" sz="2000" dirty="0"/>
              <a:t>In-Kind Benefits: Goods and services provided for free or greatly reduced prices by the government.</a:t>
            </a:r>
          </a:p>
          <a:p>
            <a:pPr lvl="2">
              <a:buClr>
                <a:schemeClr val="tx1"/>
              </a:buClr>
              <a:buFont typeface="Arial" charset="0"/>
              <a:buChar char="•"/>
            </a:pPr>
            <a:r>
              <a:rPr lang="en-US" sz="2000" dirty="0"/>
              <a:t>Examples include food-stamps, subsidized housing, and medical benefits</a:t>
            </a:r>
          </a:p>
          <a:p>
            <a:pPr lvl="2">
              <a:buClr>
                <a:schemeClr val="tx1"/>
              </a:buClr>
              <a:buFont typeface="Arial" charset="0"/>
              <a:buChar char="•"/>
            </a:pPr>
            <a:endParaRPr lang="en-US" sz="2000" dirty="0"/>
          </a:p>
          <a:p>
            <a:pPr lvl="1">
              <a:buClr>
                <a:schemeClr val="tx1"/>
              </a:buClr>
              <a:buFont typeface="Arial" charset="0"/>
              <a:buChar char="•"/>
            </a:pPr>
            <a:r>
              <a:rPr lang="en-US" sz="2000" dirty="0"/>
              <a:t>Workfare: A program that requires work in exchange for temporary government assistance.</a:t>
            </a:r>
          </a:p>
          <a:p>
            <a:pPr>
              <a:buFont typeface="Arial" charset="0"/>
              <a:buChar char="•"/>
            </a:pPr>
            <a:endParaRPr lang="en-US" dirty="0"/>
          </a:p>
        </p:txBody>
      </p:sp>
      <p:pic>
        <p:nvPicPr>
          <p:cNvPr id="4" name="Picture 3"/>
          <p:cNvPicPr>
            <a:picLocks noChangeAspect="1"/>
          </p:cNvPicPr>
          <p:nvPr/>
        </p:nvPicPr>
        <p:blipFill>
          <a:blip r:embed="rId3"/>
          <a:stretch>
            <a:fillRect/>
          </a:stretch>
        </p:blipFill>
        <p:spPr>
          <a:xfrm>
            <a:off x="17823" y="2709246"/>
            <a:ext cx="4695687" cy="3625070"/>
          </a:xfrm>
          <a:prstGeom prst="rect">
            <a:avLst/>
          </a:prstGeom>
        </p:spPr>
      </p:pic>
    </p:spTree>
    <p:extLst>
      <p:ext uri="{BB962C8B-B14F-4D97-AF65-F5344CB8AC3E}">
        <p14:creationId xmlns:p14="http://schemas.microsoft.com/office/powerpoint/2010/main" val="742969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what “poverty” is</a:t>
            </a:r>
            <a:endParaRPr lang="en-US" dirty="0"/>
          </a:p>
        </p:txBody>
      </p:sp>
      <p:sp>
        <p:nvSpPr>
          <p:cNvPr id="3" name="Content Placeholder 2"/>
          <p:cNvSpPr>
            <a:spLocks noGrp="1"/>
          </p:cNvSpPr>
          <p:nvPr>
            <p:ph idx="1"/>
          </p:nvPr>
        </p:nvSpPr>
        <p:spPr/>
        <p:txBody>
          <a:bodyPr/>
          <a:lstStyle/>
          <a:p>
            <a:pPr>
              <a:lnSpc>
                <a:spcPct val="100000"/>
              </a:lnSpc>
              <a:spcBef>
                <a:spcPts val="0"/>
              </a:spcBef>
              <a:spcAft>
                <a:spcPts val="0"/>
              </a:spcAft>
              <a:buClrTx/>
              <a:buSzTx/>
              <a:buFont typeface="Arial" charset="0"/>
              <a:buChar char="•"/>
            </a:pPr>
            <a:r>
              <a:rPr lang="en-US" dirty="0"/>
              <a:t> </a:t>
            </a:r>
            <a:r>
              <a:rPr lang="en-US" dirty="0" smtClean="0">
                <a:solidFill>
                  <a:schemeClr val="tx1"/>
                </a:solidFill>
              </a:rPr>
              <a:t>To be in poverty, it means you are below the </a:t>
            </a:r>
            <a:r>
              <a:rPr lang="en-US" dirty="0" smtClean="0">
                <a:solidFill>
                  <a:srgbClr val="FF0000"/>
                </a:solidFill>
              </a:rPr>
              <a:t>poverty threshold: </a:t>
            </a:r>
            <a:r>
              <a:rPr lang="en-US" dirty="0" smtClean="0">
                <a:solidFill>
                  <a:schemeClr val="tx1"/>
                </a:solidFill>
              </a:rPr>
              <a:t>when your income is below the amount required to support a household.</a:t>
            </a:r>
          </a:p>
          <a:p>
            <a:pPr>
              <a:lnSpc>
                <a:spcPct val="100000"/>
              </a:lnSpc>
              <a:spcBef>
                <a:spcPts val="0"/>
              </a:spcBef>
              <a:spcAft>
                <a:spcPts val="0"/>
              </a:spcAft>
              <a:buClrTx/>
              <a:buSzTx/>
              <a:buFont typeface="Arial" charset="0"/>
              <a:buChar char="•"/>
            </a:pPr>
            <a:endParaRPr lang="en-US" dirty="0">
              <a:solidFill>
                <a:schemeClr val="tx1"/>
              </a:solidFill>
            </a:endParaRPr>
          </a:p>
          <a:p>
            <a:pPr>
              <a:lnSpc>
                <a:spcPct val="100000"/>
              </a:lnSpc>
              <a:spcBef>
                <a:spcPts val="0"/>
              </a:spcBef>
              <a:spcAft>
                <a:spcPts val="0"/>
              </a:spcAft>
              <a:buClrTx/>
              <a:buSzTx/>
              <a:buFont typeface="Arial" charset="0"/>
              <a:buChar char="•"/>
            </a:pPr>
            <a:r>
              <a:rPr lang="en-US" dirty="0" smtClean="0">
                <a:solidFill>
                  <a:schemeClr val="tx1"/>
                </a:solidFill>
              </a:rPr>
              <a:t>The poverty threshold depends based on the size of the family.</a:t>
            </a:r>
          </a:p>
          <a:p>
            <a:pPr>
              <a:lnSpc>
                <a:spcPct val="100000"/>
              </a:lnSpc>
              <a:spcBef>
                <a:spcPts val="0"/>
              </a:spcBef>
              <a:spcAft>
                <a:spcPts val="0"/>
              </a:spcAft>
              <a:buClrTx/>
              <a:buSzTx/>
              <a:buFont typeface="Arial" charset="0"/>
              <a:buChar char="•"/>
            </a:pPr>
            <a:endParaRPr lang="en-US" dirty="0">
              <a:solidFill>
                <a:schemeClr val="tx1"/>
              </a:solidFill>
            </a:endParaRPr>
          </a:p>
          <a:p>
            <a:pPr>
              <a:lnSpc>
                <a:spcPct val="100000"/>
              </a:lnSpc>
              <a:spcBef>
                <a:spcPts val="0"/>
              </a:spcBef>
              <a:spcAft>
                <a:spcPts val="0"/>
              </a:spcAft>
              <a:buClrTx/>
              <a:buSzTx/>
              <a:buFont typeface="Arial" charset="0"/>
              <a:buChar char="•"/>
            </a:pPr>
            <a:r>
              <a:rPr lang="en-US" dirty="0" smtClean="0">
                <a:solidFill>
                  <a:schemeClr val="tx1"/>
                </a:solidFill>
              </a:rPr>
              <a:t>The </a:t>
            </a:r>
            <a:r>
              <a:rPr lang="en-US" dirty="0" smtClean="0">
                <a:solidFill>
                  <a:srgbClr val="FF0000"/>
                </a:solidFill>
              </a:rPr>
              <a:t>poverty rate</a:t>
            </a:r>
            <a:r>
              <a:rPr lang="en-US" dirty="0" smtClean="0">
                <a:solidFill>
                  <a:schemeClr val="tx1"/>
                </a:solidFill>
              </a:rPr>
              <a:t> is the percentage of people who live in households with income below the poverty line.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2426" y="4208780"/>
            <a:ext cx="4140200" cy="1955800"/>
          </a:xfrm>
          <a:prstGeom prst="rect">
            <a:avLst/>
          </a:prstGeom>
        </p:spPr>
      </p:pic>
      <p:pic>
        <p:nvPicPr>
          <p:cNvPr id="6" name="Picture 5"/>
          <p:cNvPicPr>
            <a:picLocks noChangeAspect="1"/>
          </p:cNvPicPr>
          <p:nvPr/>
        </p:nvPicPr>
        <p:blipFill>
          <a:blip r:embed="rId3"/>
          <a:stretch>
            <a:fillRect/>
          </a:stretch>
        </p:blipFill>
        <p:spPr>
          <a:xfrm>
            <a:off x="1722923" y="4208780"/>
            <a:ext cx="3657600" cy="2057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89878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53" r="2919" b="7589"/>
          <a:stretch/>
        </p:blipFill>
        <p:spPr>
          <a:xfrm>
            <a:off x="0" y="3822814"/>
            <a:ext cx="4087092" cy="3035186"/>
          </a:xfrm>
          <a:prstGeom prst="rect">
            <a:avLst/>
          </a:prstGeom>
        </p:spPr>
      </p:pic>
      <p:pic>
        <p:nvPicPr>
          <p:cNvPr id="5" name="Picture 4"/>
          <p:cNvPicPr>
            <a:picLocks noChangeAspect="1"/>
          </p:cNvPicPr>
          <p:nvPr/>
        </p:nvPicPr>
        <p:blipFill rotWithShape="1">
          <a:blip r:embed="rId3"/>
          <a:srcRect l="2278" t="2933" r="1286" b="2392"/>
          <a:stretch/>
        </p:blipFill>
        <p:spPr>
          <a:xfrm>
            <a:off x="8035636" y="3811425"/>
            <a:ext cx="4156364" cy="3057964"/>
          </a:xfrm>
          <a:prstGeom prst="rect">
            <a:avLst/>
          </a:prstGeom>
        </p:spPr>
      </p:pic>
      <p:pic>
        <p:nvPicPr>
          <p:cNvPr id="6" name="Picture 5"/>
          <p:cNvPicPr>
            <a:picLocks noChangeAspect="1"/>
          </p:cNvPicPr>
          <p:nvPr/>
        </p:nvPicPr>
        <p:blipFill>
          <a:blip r:embed="rId4"/>
          <a:stretch>
            <a:fillRect/>
          </a:stretch>
        </p:blipFill>
        <p:spPr>
          <a:xfrm>
            <a:off x="3325091" y="9349"/>
            <a:ext cx="5084619" cy="3813465"/>
          </a:xfrm>
          <a:prstGeom prst="rect">
            <a:avLst/>
          </a:prstGeom>
        </p:spPr>
      </p:pic>
      <p:sp>
        <p:nvSpPr>
          <p:cNvPr id="7" name="Rectangle 6"/>
          <p:cNvSpPr/>
          <p:nvPr/>
        </p:nvSpPr>
        <p:spPr>
          <a:xfrm>
            <a:off x="4467432" y="4627418"/>
            <a:ext cx="3111003" cy="923330"/>
          </a:xfrm>
          <a:prstGeom prst="rect">
            <a:avLst/>
          </a:prstGeom>
          <a:noFill/>
        </p:spPr>
        <p:txBody>
          <a:bodyPr wrap="square" lIns="91440" tIns="45720" rIns="91440" bIns="45720">
            <a:spAutoFit/>
          </a:bodyPr>
          <a:lstStyle/>
          <a:p>
            <a:pPr algn="ctr"/>
            <a:r>
              <a:rPr lang="en-US" sz="5400" b="1" spc="50" smtClean="0">
                <a:ln w="9525" cmpd="sng">
                  <a:solidFill>
                    <a:schemeClr val="accent1"/>
                  </a:solidFill>
                  <a:prstDash val="solid"/>
                </a:ln>
                <a:solidFill>
                  <a:schemeClr val="bg2">
                    <a:lumMod val="10000"/>
                  </a:schemeClr>
                </a:solidFill>
                <a:effectLst>
                  <a:glow rad="38100">
                    <a:schemeClr val="accent1">
                      <a:alpha val="40000"/>
                    </a:schemeClr>
                  </a:glow>
                </a:effectLst>
              </a:rPr>
              <a:t>Statistics</a:t>
            </a:r>
            <a:endParaRPr lang="en-US" sz="5400" b="1" spc="50" dirty="0">
              <a:ln w="9525" cmpd="sng">
                <a:solidFill>
                  <a:schemeClr val="accent1"/>
                </a:solidFill>
                <a:prstDash val="solid"/>
              </a:ln>
              <a:solidFill>
                <a:schemeClr val="bg2">
                  <a:lumMod val="10000"/>
                </a:schemeClr>
              </a:solidFill>
              <a:effectLst>
                <a:glow rad="38100">
                  <a:schemeClr val="accent1">
                    <a:alpha val="40000"/>
                  </a:schemeClr>
                </a:glow>
              </a:effectLst>
            </a:endParaRPr>
          </a:p>
        </p:txBody>
      </p:sp>
    </p:spTree>
    <p:extLst>
      <p:ext uri="{BB962C8B-B14F-4D97-AF65-F5344CB8AC3E}">
        <p14:creationId xmlns:p14="http://schemas.microsoft.com/office/powerpoint/2010/main" val="1419870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35000"/>
          </a:blip>
          <a:srcRect r="533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xmlns="" id="{7737E529-E43B-4948-B3C4-7F6B806FCCF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xmlns="" id="{C609E9FA-BDDE-45C4-8F5E-974D4208D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xmlns="" id="{45549E29-E797-4A00-B030-3AB01640CFD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286603"/>
            <a:ext cx="10058400" cy="1450757"/>
          </a:xfrm>
        </p:spPr>
        <p:txBody>
          <a:bodyPr>
            <a:normAutofit/>
          </a:bodyPr>
          <a:lstStyle/>
          <a:p>
            <a:r>
              <a:rPr lang="en-US">
                <a:solidFill>
                  <a:schemeClr val="tx1"/>
                </a:solidFill>
              </a:rPr>
              <a:t>What Causes Poverty?</a:t>
            </a:r>
          </a:p>
        </p:txBody>
      </p:sp>
      <p:sp>
        <p:nvSpPr>
          <p:cNvPr id="3" name="Content Placeholder 2"/>
          <p:cNvSpPr>
            <a:spLocks noGrp="1"/>
          </p:cNvSpPr>
          <p:nvPr>
            <p:ph idx="1"/>
          </p:nvPr>
        </p:nvSpPr>
        <p:spPr>
          <a:xfrm>
            <a:off x="1097280" y="1845734"/>
            <a:ext cx="10058400" cy="4023360"/>
          </a:xfrm>
        </p:spPr>
        <p:txBody>
          <a:bodyPr>
            <a:normAutofit/>
          </a:bodyPr>
          <a:lstStyle/>
          <a:p>
            <a:pPr>
              <a:buFont typeface="Arial" charset="0"/>
              <a:buChar char="•"/>
            </a:pPr>
            <a:r>
              <a:rPr lang="en-US" sz="2400" dirty="0">
                <a:solidFill>
                  <a:schemeClr val="tx1"/>
                </a:solidFill>
              </a:rPr>
              <a:t>Several factors can lead to someone falling below the poverty threshold:</a:t>
            </a:r>
          </a:p>
          <a:p>
            <a:pPr lvl="1">
              <a:buFont typeface="Arial" charset="0"/>
              <a:buChar char="•"/>
            </a:pPr>
            <a:endParaRPr lang="en-US" sz="2000" dirty="0">
              <a:solidFill>
                <a:schemeClr val="tx1"/>
              </a:solidFill>
            </a:endParaRPr>
          </a:p>
          <a:p>
            <a:pPr lvl="1">
              <a:buFont typeface="Arial" charset="0"/>
              <a:buChar char="•"/>
            </a:pPr>
            <a:r>
              <a:rPr lang="en-US" sz="2000" dirty="0">
                <a:solidFill>
                  <a:srgbClr val="FFFF00"/>
                </a:solidFill>
              </a:rPr>
              <a:t>Changes in Family Structure</a:t>
            </a:r>
            <a:r>
              <a:rPr lang="en-US" sz="2000" dirty="0">
                <a:solidFill>
                  <a:schemeClr val="tx1"/>
                </a:solidFill>
              </a:rPr>
              <a:t>: Separation, divorce, or family death.</a:t>
            </a:r>
          </a:p>
          <a:p>
            <a:pPr lvl="1">
              <a:buFont typeface="Arial" charset="0"/>
              <a:buChar char="•"/>
            </a:pPr>
            <a:endParaRPr lang="en-US" sz="2000" dirty="0">
              <a:solidFill>
                <a:schemeClr val="tx1"/>
              </a:solidFill>
            </a:endParaRPr>
          </a:p>
          <a:p>
            <a:pPr lvl="1">
              <a:buFont typeface="Arial" charset="0"/>
              <a:buChar char="•"/>
            </a:pPr>
            <a:r>
              <a:rPr lang="en-US" sz="2000" dirty="0">
                <a:solidFill>
                  <a:srgbClr val="FFFF00"/>
                </a:solidFill>
              </a:rPr>
              <a:t>Where People Live</a:t>
            </a:r>
            <a:r>
              <a:rPr lang="en-US" sz="2000" dirty="0">
                <a:solidFill>
                  <a:schemeClr val="tx1"/>
                </a:solidFill>
              </a:rPr>
              <a:t>: Those who live in inner cities often have lower wages compared to those living in suburban areas.</a:t>
            </a:r>
          </a:p>
          <a:p>
            <a:pPr lvl="1">
              <a:buFont typeface="Arial" charset="0"/>
              <a:buChar char="•"/>
            </a:pPr>
            <a:endParaRPr lang="en-US" sz="2000" dirty="0">
              <a:solidFill>
                <a:schemeClr val="tx1"/>
              </a:solidFill>
            </a:endParaRPr>
          </a:p>
          <a:p>
            <a:pPr lvl="1">
              <a:buFont typeface="Arial" charset="0"/>
              <a:buChar char="•"/>
            </a:pPr>
            <a:r>
              <a:rPr lang="en-US" sz="2000" dirty="0">
                <a:solidFill>
                  <a:srgbClr val="FFFF00"/>
                </a:solidFill>
              </a:rPr>
              <a:t>Unequal Treatment</a:t>
            </a:r>
            <a:r>
              <a:rPr lang="en-US" sz="2000" dirty="0">
                <a:solidFill>
                  <a:schemeClr val="tx1"/>
                </a:solidFill>
              </a:rPr>
              <a:t>: White workers generally earn higher salaries than minorities, and men generally earn a higher income than women.</a:t>
            </a:r>
          </a:p>
          <a:p>
            <a:pPr lvl="1">
              <a:buFont typeface="Arial" charset="0"/>
              <a:buChar char="•"/>
            </a:pPr>
            <a:endParaRPr lang="en-US" sz="2000" dirty="0">
              <a:solidFill>
                <a:schemeClr val="tx1"/>
              </a:solidFill>
            </a:endParaRPr>
          </a:p>
          <a:p>
            <a:pPr lvl="1">
              <a:buFont typeface="Arial" charset="0"/>
              <a:buChar char="•"/>
            </a:pPr>
            <a:r>
              <a:rPr lang="en-US" sz="2000" dirty="0">
                <a:solidFill>
                  <a:srgbClr val="FFFF00"/>
                </a:solidFill>
              </a:rPr>
              <a:t>Lack of Education</a:t>
            </a:r>
            <a:r>
              <a:rPr lang="en-US" sz="2000" dirty="0">
                <a:solidFill>
                  <a:schemeClr val="tx1"/>
                </a:solidFill>
              </a:rPr>
              <a:t>: Those with higher levels of education often earn higher wages compared to those with less educational experience.</a:t>
            </a:r>
          </a:p>
        </p:txBody>
      </p:sp>
    </p:spTree>
    <p:extLst>
      <p:ext uri="{BB962C8B-B14F-4D97-AF65-F5344CB8AC3E}">
        <p14:creationId xmlns:p14="http://schemas.microsoft.com/office/powerpoint/2010/main" val="416838870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Poverty</a:t>
            </a:r>
            <a:endParaRPr lang="en-US" dirty="0"/>
          </a:p>
        </p:txBody>
      </p:sp>
      <p:sp>
        <p:nvSpPr>
          <p:cNvPr id="3" name="Content Placeholder 2"/>
          <p:cNvSpPr>
            <a:spLocks noGrp="1"/>
          </p:cNvSpPr>
          <p:nvPr>
            <p:ph idx="1"/>
          </p:nvPr>
        </p:nvSpPr>
        <p:spPr/>
        <p:txBody>
          <a:bodyPr/>
          <a:lstStyle/>
          <a:p>
            <a:pPr>
              <a:buFont typeface="Arial" charset="0"/>
              <a:buChar char="•"/>
            </a:pPr>
            <a:r>
              <a:rPr lang="en-US" dirty="0" smtClean="0">
                <a:solidFill>
                  <a:schemeClr val="tx1"/>
                </a:solidFill>
              </a:rPr>
              <a:t>To correctly be able to interpret the trends and severity of poverty, we must analyze the </a:t>
            </a:r>
            <a:r>
              <a:rPr lang="en-US" dirty="0" smtClean="0">
                <a:solidFill>
                  <a:srgbClr val="FF0000"/>
                </a:solidFill>
              </a:rPr>
              <a:t>income distribution</a:t>
            </a:r>
            <a:r>
              <a:rPr lang="en-US" dirty="0" smtClean="0">
                <a:solidFill>
                  <a:schemeClr val="tx1"/>
                </a:solidFill>
              </a:rPr>
              <a:t> across the nation.</a:t>
            </a:r>
          </a:p>
          <a:p>
            <a:pPr>
              <a:buFont typeface="Arial" charset="0"/>
              <a:buChar char="•"/>
            </a:pPr>
            <a:r>
              <a:rPr lang="en-US" dirty="0" smtClean="0">
                <a:solidFill>
                  <a:schemeClr val="tx1"/>
                </a:solidFill>
              </a:rPr>
              <a:t>The </a:t>
            </a:r>
            <a:r>
              <a:rPr lang="en-US" dirty="0" smtClean="0">
                <a:solidFill>
                  <a:srgbClr val="FF0000"/>
                </a:solidFill>
              </a:rPr>
              <a:t>Lorenz Curve </a:t>
            </a:r>
            <a:r>
              <a:rPr lang="en-US" dirty="0" smtClean="0">
                <a:solidFill>
                  <a:schemeClr val="tx1"/>
                </a:solidFill>
              </a:rPr>
              <a:t>graphs the distribution of income across our nation. </a:t>
            </a:r>
            <a:endParaRPr lang="en-US" dirty="0">
              <a:solidFill>
                <a:schemeClr val="tx1"/>
              </a:solidFill>
            </a:endParaRPr>
          </a:p>
        </p:txBody>
      </p:sp>
      <p:pic>
        <p:nvPicPr>
          <p:cNvPr id="8" name="Picture 7"/>
          <p:cNvPicPr>
            <a:picLocks noChangeAspect="1"/>
          </p:cNvPicPr>
          <p:nvPr/>
        </p:nvPicPr>
        <p:blipFill>
          <a:blip r:embed="rId2"/>
          <a:stretch>
            <a:fillRect/>
          </a:stretch>
        </p:blipFill>
        <p:spPr>
          <a:xfrm>
            <a:off x="4197928" y="2998355"/>
            <a:ext cx="3340100" cy="33147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927140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5230A27-1553-42F8-99D7-829868E137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772232D-B4D6-429F-B3D1-2D9891B85E0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02CC3441-26B3-4381-B3DF-8AE3C288BC0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5030" y="963997"/>
            <a:ext cx="3254691" cy="4938361"/>
          </a:xfrm>
        </p:spPr>
        <p:txBody>
          <a:bodyPr anchor="ctr">
            <a:normAutofit/>
          </a:bodyPr>
          <a:lstStyle/>
          <a:p>
            <a:pPr algn="r"/>
            <a:r>
              <a:rPr lang="en-US" sz="4400" dirty="0"/>
              <a:t>What the Lorenz Curve </a:t>
            </a:r>
            <a:r>
              <a:rPr lang="en-US" sz="4400" dirty="0" smtClean="0"/>
              <a:t>tells us</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endParaRPr lang="en-US" sz="4400" dirty="0"/>
          </a:p>
        </p:txBody>
      </p:sp>
      <p:sp>
        <p:nvSpPr>
          <p:cNvPr id="3" name="Content Placeholder 2"/>
          <p:cNvSpPr>
            <a:spLocks noGrp="1"/>
          </p:cNvSpPr>
          <p:nvPr>
            <p:ph idx="1"/>
          </p:nvPr>
        </p:nvSpPr>
        <p:spPr>
          <a:xfrm>
            <a:off x="5134882" y="963507"/>
            <a:ext cx="6135097" cy="4938851"/>
          </a:xfrm>
        </p:spPr>
        <p:txBody>
          <a:bodyPr anchor="ctr">
            <a:normAutofit/>
          </a:bodyPr>
          <a:lstStyle/>
          <a:p>
            <a:pPr>
              <a:buFont typeface="Arial" charset="0"/>
              <a:buChar char="•"/>
            </a:pPr>
            <a:r>
              <a:rPr lang="en-US" sz="2400" dirty="0" smtClean="0">
                <a:solidFill>
                  <a:schemeClr val="tx1"/>
                </a:solidFill>
              </a:rPr>
              <a:t>The Lorenz Curve shows us how income is </a:t>
            </a:r>
            <a:r>
              <a:rPr lang="en-US" sz="2400" dirty="0" smtClean="0">
                <a:solidFill>
                  <a:srgbClr val="FF0000"/>
                </a:solidFill>
              </a:rPr>
              <a:t>unequally distributed</a:t>
            </a:r>
            <a:r>
              <a:rPr lang="en-US" sz="2400" dirty="0" smtClean="0">
                <a:solidFill>
                  <a:schemeClr val="tx1"/>
                </a:solidFill>
              </a:rPr>
              <a:t> across the nation.</a:t>
            </a:r>
          </a:p>
          <a:p>
            <a:pPr>
              <a:buFont typeface="Arial" charset="0"/>
              <a:buChar char="•"/>
            </a:pPr>
            <a:endParaRPr lang="en-US" sz="2400" dirty="0">
              <a:solidFill>
                <a:schemeClr val="tx1"/>
              </a:solidFill>
            </a:endParaRPr>
          </a:p>
          <a:p>
            <a:pPr>
              <a:buFont typeface="Arial" charset="0"/>
              <a:buChar char="•"/>
            </a:pPr>
            <a:r>
              <a:rPr lang="en-US" sz="2400" dirty="0" smtClean="0">
                <a:solidFill>
                  <a:schemeClr val="tx1"/>
                </a:solidFill>
              </a:rPr>
              <a:t>The wealthiest 1/5 of American households earned over 50% of the income in the country.</a:t>
            </a:r>
          </a:p>
          <a:p>
            <a:pPr>
              <a:buFont typeface="Arial" charset="0"/>
              <a:buChar char="•"/>
            </a:pPr>
            <a:endParaRPr lang="en-US" sz="2400" dirty="0">
              <a:solidFill>
                <a:schemeClr val="tx1"/>
              </a:solidFill>
            </a:endParaRPr>
          </a:p>
          <a:p>
            <a:pPr>
              <a:buFont typeface="Arial" charset="0"/>
              <a:buChar char="•"/>
            </a:pPr>
            <a:r>
              <a:rPr lang="en-US" sz="2400" dirty="0" smtClean="0">
                <a:solidFill>
                  <a:schemeClr val="tx1"/>
                </a:solidFill>
              </a:rPr>
              <a:t>Additionally, the poorest 2/5 of American households earned around 11% of the income in the country.</a:t>
            </a:r>
            <a:endParaRPr lang="en-US" sz="2400" dirty="0"/>
          </a:p>
        </p:txBody>
      </p:sp>
      <p:pic>
        <p:nvPicPr>
          <p:cNvPr id="7" name="Picture 6"/>
          <p:cNvPicPr>
            <a:picLocks noChangeAspect="1"/>
          </p:cNvPicPr>
          <p:nvPr/>
        </p:nvPicPr>
        <p:blipFill>
          <a:blip r:embed="rId2"/>
          <a:stretch>
            <a:fillRect/>
          </a:stretch>
        </p:blipFill>
        <p:spPr>
          <a:xfrm>
            <a:off x="1320546" y="3428999"/>
            <a:ext cx="2899175" cy="287712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292790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E1AF813-2D2F-4B78-9216-388AF161EDA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C47181D2-95D5-4439-9BDF-14D4FDC7BD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CDD85225-4221-4672-B1DE-C34BFFF5FD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34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hlinkClick r:id="rId3"/>
          </p:cNvPr>
          <p:cNvPicPr>
            <a:picLocks noGrp="1" noChangeAspect="1"/>
          </p:cNvPicPr>
          <p:nvPr>
            <p:ph idx="1"/>
          </p:nvPr>
        </p:nvPicPr>
        <p:blipFill rotWithShape="1">
          <a:blip r:embed="rId4"/>
          <a:srcRect t="14675" r="1" b="17210"/>
          <a:stretch/>
        </p:blipFill>
        <p:spPr>
          <a:xfrm>
            <a:off x="643467" y="643467"/>
            <a:ext cx="10905066" cy="5571066"/>
          </a:xfrm>
          <a:prstGeom prst="rect">
            <a:avLst/>
          </a:prstGeom>
        </p:spPr>
      </p:pic>
      <p:sp>
        <p:nvSpPr>
          <p:cNvPr id="16" name="Rectangle 15">
            <a:extLst>
              <a:ext uri="{FF2B5EF4-FFF2-40B4-BE49-F238E27FC236}">
                <a16:creationId xmlns:a16="http://schemas.microsoft.com/office/drawing/2014/main" xmlns="" id="{6FB55C46-EDB8-4EC2-AD52-94B111D3A9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224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think?</a:t>
            </a:r>
            <a:endParaRPr lang="en-US" dirty="0"/>
          </a:p>
        </p:txBody>
      </p:sp>
      <p:sp>
        <p:nvSpPr>
          <p:cNvPr id="3" name="Content Placeholder 2"/>
          <p:cNvSpPr>
            <a:spLocks noGrp="1"/>
          </p:cNvSpPr>
          <p:nvPr>
            <p:ph idx="1"/>
          </p:nvPr>
        </p:nvSpPr>
        <p:spPr/>
        <p:txBody>
          <a:bodyPr>
            <a:normAutofit/>
          </a:bodyPr>
          <a:lstStyle/>
          <a:p>
            <a:pPr>
              <a:buFont typeface="Arial" charset="0"/>
              <a:buChar char="•"/>
            </a:pPr>
            <a:r>
              <a:rPr lang="en-US" sz="2400" dirty="0" smtClean="0"/>
              <a:t>Do you think this is a serious issue in America?</a:t>
            </a:r>
          </a:p>
          <a:p>
            <a:pPr>
              <a:buFont typeface="Arial" charset="0"/>
              <a:buChar char="•"/>
            </a:pPr>
            <a:endParaRPr lang="en-US" sz="2400" dirty="0"/>
          </a:p>
          <a:p>
            <a:pPr>
              <a:buFont typeface="Arial" charset="0"/>
              <a:buChar char="•"/>
            </a:pPr>
            <a:r>
              <a:rPr lang="en-US" sz="2400" dirty="0" smtClean="0"/>
              <a:t>What steps can we take to improve this issue?</a:t>
            </a:r>
          </a:p>
          <a:p>
            <a:pPr>
              <a:buFont typeface="Arial" charset="0"/>
              <a:buChar char="•"/>
            </a:pPr>
            <a:endParaRPr lang="en-US" sz="2400" dirty="0"/>
          </a:p>
          <a:p>
            <a:pPr>
              <a:buFont typeface="Arial" charset="0"/>
              <a:buChar char="•"/>
            </a:pPr>
            <a:r>
              <a:rPr lang="en-US" sz="2400" dirty="0" smtClean="0"/>
              <a:t>Do you think this issue will/can be overcome?</a:t>
            </a:r>
            <a:endParaRPr lang="en-US" sz="2400" dirty="0"/>
          </a:p>
        </p:txBody>
      </p:sp>
      <p:pic>
        <p:nvPicPr>
          <p:cNvPr id="4" name="Picture 3"/>
          <p:cNvPicPr>
            <a:picLocks noChangeAspect="1"/>
          </p:cNvPicPr>
          <p:nvPr/>
        </p:nvPicPr>
        <p:blipFill>
          <a:blip r:embed="rId3"/>
          <a:stretch>
            <a:fillRect/>
          </a:stretch>
        </p:blipFill>
        <p:spPr>
          <a:xfrm>
            <a:off x="7846060" y="0"/>
            <a:ext cx="4132580" cy="23282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1737360"/>
            <a:ext cx="5105400" cy="5067300"/>
          </a:xfrm>
          <a:prstGeom prst="rect">
            <a:avLst/>
          </a:prstGeom>
        </p:spPr>
      </p:pic>
    </p:spTree>
    <p:extLst>
      <p:ext uri="{BB962C8B-B14F-4D97-AF65-F5344CB8AC3E}">
        <p14:creationId xmlns:p14="http://schemas.microsoft.com/office/powerpoint/2010/main" val="1598795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1727200" y="0"/>
            <a:ext cx="8722417"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6901031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8731</TotalTime>
  <Words>699</Words>
  <Application>Microsoft Macintosh PowerPoint</Application>
  <PresentationFormat>Widescreen</PresentationFormat>
  <Paragraphs>69</Paragraphs>
  <Slides>12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Calibri Light</vt:lpstr>
      <vt:lpstr>Mangal</vt:lpstr>
      <vt:lpstr>Arial</vt:lpstr>
      <vt:lpstr>Retrospect</vt:lpstr>
      <vt:lpstr>Poverty</vt:lpstr>
      <vt:lpstr>Determining what “poverty” is</vt:lpstr>
      <vt:lpstr>PowerPoint Presentation</vt:lpstr>
      <vt:lpstr>What Causes Poverty?</vt:lpstr>
      <vt:lpstr>Analysis of Poverty</vt:lpstr>
      <vt:lpstr>What the Lorenz Curve tells us    </vt:lpstr>
      <vt:lpstr>PowerPoint Presentation</vt:lpstr>
      <vt:lpstr>What do YOU think?</vt:lpstr>
      <vt:lpstr>PowerPoint Presentation</vt:lpstr>
      <vt:lpstr>Take a stand</vt:lpstr>
      <vt:lpstr>How do we work toward Economic Equity?</vt:lpstr>
      <vt:lpstr>Other  Anti-poverty programs</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Poverty</dc:title>
  <dc:creator>Lane Weaver</dc:creator>
  <cp:lastModifiedBy>Lane Weaver</cp:lastModifiedBy>
  <cp:revision>29</cp:revision>
  <dcterms:created xsi:type="dcterms:W3CDTF">2018-02-14T13:44:00Z</dcterms:created>
  <dcterms:modified xsi:type="dcterms:W3CDTF">2018-02-20T15:15:52Z</dcterms:modified>
</cp:coreProperties>
</file>